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3" r:id="rId2"/>
    <p:sldId id="341" r:id="rId3"/>
    <p:sldId id="343" r:id="rId4"/>
    <p:sldId id="344" r:id="rId5"/>
    <p:sldId id="345" r:id="rId6"/>
    <p:sldId id="346" r:id="rId7"/>
    <p:sldId id="347" r:id="rId8"/>
    <p:sldId id="356" r:id="rId9"/>
    <p:sldId id="348" r:id="rId10"/>
    <p:sldId id="357" r:id="rId11"/>
    <p:sldId id="358" r:id="rId12"/>
    <p:sldId id="349" r:id="rId13"/>
    <p:sldId id="351" r:id="rId14"/>
    <p:sldId id="327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6"/>
    <a:srgbClr val="6699FF"/>
    <a:srgbClr val="564895"/>
    <a:srgbClr val="E34621"/>
    <a:srgbClr val="F0F0F0"/>
    <a:srgbClr val="E1EDF9"/>
    <a:srgbClr val="EDEEF0"/>
    <a:srgbClr val="E7E6E6"/>
    <a:srgbClr val="DDDDDD"/>
    <a:srgbClr val="528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1983" autoAdjust="0"/>
  </p:normalViewPr>
  <p:slideViewPr>
    <p:cSldViewPr snapToGrid="0">
      <p:cViewPr>
        <p:scale>
          <a:sx n="80" d="100"/>
          <a:sy n="80" d="100"/>
        </p:scale>
        <p:origin x="-88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7D8CA-DEBA-4AC2-9FBC-3ADDF7D2A09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E22E8-5BB3-4F3F-B1E2-6E69199AF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84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E22E8-5BB3-4F3F-B1E2-6E69199AF67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4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3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51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9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3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5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26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80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D98E-A3AA-4A25-974E-98AD63C22BA8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7874-ED46-4A59-A907-A48E520FEE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1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59_Permstat@gks.ru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6" y="3532910"/>
            <a:ext cx="3429713" cy="333144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090" y="0"/>
            <a:ext cx="2891910" cy="297652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3" t="65857" r="-67766" b="-3498"/>
          <a:stretch/>
        </p:blipFill>
        <p:spPr>
          <a:xfrm>
            <a:off x="9730127" y="5444836"/>
            <a:ext cx="7740780" cy="157993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165598" y="3769149"/>
            <a:ext cx="8580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800" b="1" i="1" dirty="0" smtClean="0">
                <a:solidFill>
                  <a:srgbClr val="00A7E6"/>
                </a:solidFill>
                <a:latin typeface="Century Gothic" panose="020B0502020202020204" pitchFamily="34" charset="0"/>
              </a:rPr>
              <a:t>- Чащина-</a:t>
            </a:r>
            <a:r>
              <a:rPr lang="ru-RU" sz="2800" b="1" i="1" dirty="0" err="1" smtClean="0">
                <a:solidFill>
                  <a:srgbClr val="00A7E6"/>
                </a:solidFill>
                <a:latin typeface="Century Gothic" panose="020B0502020202020204" pitchFamily="34" charset="0"/>
              </a:rPr>
              <a:t>Ширинкина</a:t>
            </a:r>
            <a:r>
              <a:rPr lang="ru-RU" sz="2800" b="1" i="1" dirty="0" smtClean="0">
                <a:solidFill>
                  <a:srgbClr val="00A7E6"/>
                </a:solidFill>
                <a:latin typeface="Century Gothic" panose="020B0502020202020204" pitchFamily="34" charset="0"/>
              </a:rPr>
              <a:t> Анна Александровна</a:t>
            </a:r>
            <a:endParaRPr lang="ru-RU" sz="2800" b="1" i="1" dirty="0">
              <a:solidFill>
                <a:srgbClr val="00A7E6"/>
              </a:solidFill>
              <a:latin typeface="Century Gothic" panose="020B0502020202020204" pitchFamily="34" charset="0"/>
            </a:endParaRPr>
          </a:p>
          <a:p>
            <a:pPr fontAlgn="t"/>
            <a:r>
              <a:rPr lang="ru-RU" sz="2500" b="1" i="1" dirty="0" smtClean="0">
                <a:latin typeface="Century Gothic" panose="020B0502020202020204" pitchFamily="34" charset="0"/>
              </a:rPr>
              <a:t>- Отдел государственной статистики </a:t>
            </a:r>
            <a:r>
              <a:rPr lang="ru-RU" sz="2500" b="1" i="1" dirty="0">
                <a:latin typeface="Century Gothic" panose="020B0502020202020204" pitchFamily="34" charset="0"/>
              </a:rPr>
              <a:t>в городе Пермь</a:t>
            </a:r>
            <a:endParaRPr lang="ru-RU" sz="2500" b="1" i="1" dirty="0" smtClean="0">
              <a:latin typeface="Century Gothic" panose="020B0502020202020204" pitchFamily="34" charset="0"/>
            </a:endParaRPr>
          </a:p>
          <a:p>
            <a:pPr fontAlgn="t"/>
            <a:endParaRPr lang="ru-RU" sz="2500" b="1" i="1" dirty="0">
              <a:latin typeface="Century Gothic" panose="020B0502020202020204" pitchFamily="34" charset="0"/>
            </a:endParaRPr>
          </a:p>
          <a:p>
            <a:pPr fontAlgn="t"/>
            <a:r>
              <a:rPr lang="ru-RU" sz="2500" b="1" i="1" dirty="0" smtClean="0">
                <a:latin typeface="Century Gothic" panose="020B0502020202020204" pitchFamily="34" charset="0"/>
              </a:rPr>
              <a:t>+7 (342) 236-50-30 доб. 299</a:t>
            </a:r>
            <a:r>
              <a:rPr lang="en-US" sz="2500" b="1" i="1" dirty="0" smtClean="0">
                <a:latin typeface="Century Gothic" panose="020B0502020202020204" pitchFamily="34" charset="0"/>
              </a:rPr>
              <a:t>#</a:t>
            </a:r>
            <a:endParaRPr lang="ru-RU" sz="2500" b="1" i="1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0398" y="524383"/>
            <a:ext cx="84048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3600" b="1" dirty="0">
                <a:solidFill>
                  <a:srgbClr val="564895"/>
                </a:solidFill>
                <a:latin typeface="Century Gothic" panose="020B0502020202020204" pitchFamily="34" charset="0"/>
              </a:rPr>
              <a:t>Об организации и проведении статистических наблюдений за деятельностью субъектов малого предпринимательства на выборочной </a:t>
            </a:r>
            <a:r>
              <a:rPr lang="ru-RU" sz="3600" b="1" dirty="0" smtClean="0">
                <a:solidFill>
                  <a:srgbClr val="564895"/>
                </a:solidFill>
                <a:latin typeface="Century Gothic" panose="020B0502020202020204" pitchFamily="34" charset="0"/>
              </a:rPr>
              <a:t>основе в </a:t>
            </a:r>
            <a:r>
              <a:rPr lang="ru-RU" sz="3600" b="1" smtClean="0">
                <a:solidFill>
                  <a:srgbClr val="564895"/>
                </a:solidFill>
                <a:latin typeface="Century Gothic" panose="020B0502020202020204" pitchFamily="34" charset="0"/>
              </a:rPr>
              <a:t>2022 году</a:t>
            </a:r>
            <a:endParaRPr lang="ru-RU" sz="3600" b="1" dirty="0">
              <a:solidFill>
                <a:srgbClr val="5648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68372" y="6412289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1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07975" y="769938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проблемы при составлении отчетов</a:t>
            </a:r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307975" y="2159734"/>
            <a:ext cx="11047413" cy="4135869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Ошибки при  разделении объема </a:t>
            </a:r>
            <a:r>
              <a:rPr lang="ru-RU" sz="2400" dirty="0"/>
              <a:t>собственной деятельности по производству продукции и услуг и по </a:t>
            </a:r>
            <a:r>
              <a:rPr lang="ru-RU" sz="2400" dirty="0" smtClean="0"/>
              <a:t>перепродаже</a:t>
            </a:r>
          </a:p>
          <a:p>
            <a:r>
              <a:rPr lang="ru-RU" sz="2400" dirty="0" smtClean="0"/>
              <a:t>Не заполняют инвестиции, которые включают приобретение новых: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- </a:t>
            </a:r>
            <a:r>
              <a:rPr lang="ru-RU" sz="2400" dirty="0"/>
              <a:t>зданий</a:t>
            </a:r>
          </a:p>
          <a:p>
            <a:pPr marL="0" indent="0">
              <a:buNone/>
            </a:pPr>
            <a:r>
              <a:rPr lang="ru-RU" sz="2400" dirty="0"/>
              <a:t>    - сооружений</a:t>
            </a:r>
          </a:p>
          <a:p>
            <a:pPr marL="0" indent="0">
              <a:buNone/>
            </a:pPr>
            <a:r>
              <a:rPr lang="ru-RU" sz="2400" dirty="0"/>
              <a:t>    - машин</a:t>
            </a:r>
          </a:p>
          <a:p>
            <a:pPr marL="0" indent="0">
              <a:buNone/>
            </a:pPr>
            <a:r>
              <a:rPr lang="ru-RU" sz="2400" dirty="0"/>
              <a:t>    - оборудования и т.д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5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07975" y="888691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проблемы при составлении отчетов</a:t>
            </a:r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307975" y="2490561"/>
            <a:ext cx="11047413" cy="2983964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Непонимание у индивидуальных предпринимателей показателя выручки</a:t>
            </a:r>
          </a:p>
          <a:p>
            <a:r>
              <a:rPr lang="ru-RU" sz="2400" dirty="0">
                <a:solidFill>
                  <a:prstClr val="black"/>
                </a:solidFill>
              </a:rPr>
              <a:t>Не разделяют доход по отдельным видам </a:t>
            </a:r>
            <a:r>
              <a:rPr lang="ru-RU" sz="2400" dirty="0" smtClean="0">
                <a:solidFill>
                  <a:prstClr val="black"/>
                </a:solidFill>
              </a:rPr>
              <a:t>деятельности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Не правильное соотношение партнеров к контрагентам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Занижают данные по количеству наемных работников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07974" y="633391"/>
            <a:ext cx="9073531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Административное делопроизводство согласно ст.13.19. КоАП РФ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155576" y="1787839"/>
            <a:ext cx="11803582" cy="4503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1. Непредоставление респондентами первичных статистических данных, несвоевременное предоставление этих данных либо предоставление недостоверных первичных статистических данных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влечет наложение административного штрафа: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должностных лиц в размере от 10 000 до 20 000 рублей;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юридических лиц - от 20 000 до 70 000 рублей.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Повторное совершение административного правонарушения, предусмотренного 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частью 2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настоящей статьи, влечет наложение административного </a:t>
            </a:r>
            <a:r>
              <a:rPr lang="ru-RU" sz="2400" dirty="0" smtClean="0"/>
              <a:t>штрафа:</a:t>
            </a:r>
          </a:p>
          <a:p>
            <a:pPr>
              <a:buFontTx/>
              <a:buChar char="-"/>
            </a:pPr>
            <a:r>
              <a:rPr lang="ru-RU" sz="2400" dirty="0" smtClean="0"/>
              <a:t>на должностных лиц в размере от 30 000 до 50 000 рублей; </a:t>
            </a:r>
          </a:p>
          <a:p>
            <a:pPr>
              <a:buFontTx/>
              <a:buChar char="-"/>
            </a:pPr>
            <a:r>
              <a:rPr lang="ru-RU" sz="2400" dirty="0" smtClean="0"/>
              <a:t>на юридических лиц - от 100 000 до 150 000 рублей.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540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07975" y="486822"/>
            <a:ext cx="9073531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Предоставление статистических данных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5575" y="1494934"/>
            <a:ext cx="118035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       </a:t>
            </a:r>
            <a:r>
              <a:rPr lang="ru-RU" sz="2800" u="sng" dirty="0"/>
              <a:t>В соответствии:</a:t>
            </a:r>
          </a:p>
          <a:p>
            <a:r>
              <a:rPr lang="ru-RU" sz="2800" dirty="0" smtClean="0"/>
              <a:t>ФЗ </a:t>
            </a:r>
            <a:r>
              <a:rPr lang="ru-RU" sz="2800" dirty="0"/>
              <a:t>№ 500 от 30 декабря 2020 г. «Об официальном статистическом учете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системе государственной статистики в РФ» </a:t>
            </a:r>
          </a:p>
          <a:p>
            <a:r>
              <a:rPr lang="ru-RU" sz="2800" dirty="0"/>
              <a:t>ст.8 ФЗ «Об основах государственного регулирования торговой деятельности в РФ</a:t>
            </a:r>
            <a:r>
              <a:rPr lang="ru-RU" sz="2800" dirty="0" smtClean="0"/>
              <a:t>»</a:t>
            </a:r>
            <a:endParaRPr lang="ru-RU" sz="2800" dirty="0"/>
          </a:p>
          <a:p>
            <a:r>
              <a:rPr lang="ru-RU" sz="2800" dirty="0" smtClean="0"/>
              <a:t>По </a:t>
            </a:r>
            <a:r>
              <a:rPr lang="ru-RU" sz="2800" dirty="0"/>
              <a:t>субъектам малого предпринимательства первичные статистические данные по формам федерального статистического наблюдения предоставляются в форме электронного документа, подписанного электронной </a:t>
            </a:r>
            <a:r>
              <a:rPr lang="ru-RU" sz="2800" dirty="0" smtClean="0"/>
              <a:t>подписью </a:t>
            </a:r>
            <a:r>
              <a:rPr lang="ru-RU" sz="2800" dirty="0"/>
              <a:t>с 1 января 2022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06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460375" y="199457"/>
            <a:ext cx="10336381" cy="179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ru-RU" sz="40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838200" y="15587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latin typeface="Century Gothic" panose="020B0502020202020204" pitchFamily="34" charset="0"/>
                <a:ea typeface="+mn-ea"/>
                <a:cs typeface="+mn-cs"/>
              </a:rPr>
              <a:t>Спасибо за внимание</a:t>
            </a:r>
            <a:endParaRPr lang="ru-RU" sz="4000" b="1" dirty="0"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1" t="27945" r="17610" b="28220"/>
          <a:stretch/>
        </p:blipFill>
        <p:spPr>
          <a:xfrm>
            <a:off x="1018778" y="3731568"/>
            <a:ext cx="514290" cy="3447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80" y="4815133"/>
            <a:ext cx="468833" cy="48413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70580" y="3657734"/>
            <a:ext cx="35477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600" dirty="0" smtClean="0">
                <a:solidFill>
                  <a:prstClr val="black"/>
                </a:solidFill>
                <a:latin typeface="Arial" panose="020B0604020202020204"/>
                <a:hlinkClick r:id="rId6"/>
              </a:rPr>
              <a:t>P59_Permstat@gks.ru</a:t>
            </a:r>
            <a:endParaRPr lang="ru-RU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721780" y="4741595"/>
            <a:ext cx="5343233" cy="84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/>
            <a:r>
              <a:rPr lang="ru-RU" sz="2600" dirty="0">
                <a:solidFill>
                  <a:prstClr val="black"/>
                </a:solidFill>
                <a:latin typeface="Arial" panose="020B0604020202020204"/>
              </a:rPr>
              <a:t>+7 (342) </a:t>
            </a:r>
            <a:r>
              <a:rPr lang="ru-RU" sz="2600" dirty="0" smtClean="0">
                <a:solidFill>
                  <a:prstClr val="black"/>
                </a:solidFill>
                <a:latin typeface="Arial" panose="020B0604020202020204"/>
              </a:rPr>
              <a:t>236-50-30 </a:t>
            </a:r>
            <a:r>
              <a:rPr lang="ru-RU" sz="2600" dirty="0">
                <a:solidFill>
                  <a:prstClr val="black"/>
                </a:solidFill>
                <a:latin typeface="Arial" panose="020B0604020202020204"/>
              </a:rPr>
              <a:t>доб. </a:t>
            </a:r>
            <a:r>
              <a:rPr lang="ru-RU" sz="2600" dirty="0" smtClean="0">
                <a:solidFill>
                  <a:prstClr val="black"/>
                </a:solidFill>
                <a:latin typeface="Arial" panose="020B0604020202020204"/>
              </a:rPr>
              <a:t>299#</a:t>
            </a:r>
            <a:endParaRPr lang="ru-RU" sz="2600" dirty="0">
              <a:solidFill>
                <a:prstClr val="black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522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60375" y="617537"/>
            <a:ext cx="105293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Малое предпринимательство – важный элемент экономики</a:t>
            </a:r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460375" y="2250898"/>
            <a:ext cx="11201194" cy="4941168"/>
          </a:xfrm>
        </p:spPr>
        <p:txBody>
          <a:bodyPr>
            <a:normAutofit/>
          </a:bodyPr>
          <a:lstStyle/>
          <a:p>
            <a:r>
              <a:rPr lang="ru-RU" dirty="0" smtClean="0"/>
              <a:t>оказывает </a:t>
            </a:r>
            <a:r>
              <a:rPr lang="ru-RU" dirty="0"/>
              <a:t>существенное влияние на стабильность, положение на рынке труда и уровень благосостояния общества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одним </a:t>
            </a:r>
            <a:r>
              <a:rPr lang="ru-RU" dirty="0"/>
              <a:t>из приоритетных направлений государственной экономической и социальной политики является </a:t>
            </a:r>
            <a:r>
              <a:rPr lang="ru-RU" dirty="0" smtClean="0"/>
              <a:t>развитие </a:t>
            </a:r>
            <a:r>
              <a:rPr lang="ru-RU" dirty="0"/>
              <a:t>субъектов малого </a:t>
            </a:r>
            <a:r>
              <a:rPr lang="ru-RU" dirty="0" smtClean="0"/>
              <a:t>предпринимательства.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8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60375" y="2778513"/>
            <a:ext cx="105293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5648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документы</a:t>
            </a:r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460375" y="3301733"/>
            <a:ext cx="11358748" cy="2989364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Федеральный закон от </a:t>
            </a:r>
            <a:r>
              <a:rPr lang="ru-RU" sz="2000" dirty="0"/>
              <a:t>29.11.2007 № 282-ФЗ «Об официальном статистическом учете и системе государственной статистики в </a:t>
            </a:r>
            <a:r>
              <a:rPr lang="ru-RU" sz="2000" dirty="0" smtClean="0"/>
              <a:t>РФ»;</a:t>
            </a:r>
            <a:endParaRPr lang="ru-RU" sz="2000" dirty="0"/>
          </a:p>
          <a:p>
            <a:r>
              <a:rPr lang="ru-RU" sz="2000" dirty="0" smtClean="0"/>
              <a:t>Федеральный </a:t>
            </a:r>
            <a:r>
              <a:rPr lang="ru-RU" sz="2000" dirty="0"/>
              <a:t>закон </a:t>
            </a:r>
            <a:r>
              <a:rPr lang="ru-RU" sz="2000" dirty="0" smtClean="0"/>
              <a:t>от </a:t>
            </a:r>
            <a:r>
              <a:rPr lang="ru-RU" sz="2000" dirty="0"/>
              <a:t>24.07.2007 № 209-ФЗ «О развитии малого и среднего предпринимательства в </a:t>
            </a:r>
            <a:r>
              <a:rPr lang="ru-RU" sz="2000" dirty="0" smtClean="0"/>
              <a:t>РФ»; </a:t>
            </a:r>
            <a:endParaRPr lang="ru-RU" sz="2000" dirty="0"/>
          </a:p>
          <a:p>
            <a:r>
              <a:rPr lang="ru-RU" sz="2000" dirty="0" smtClean="0"/>
              <a:t>Постановление </a:t>
            </a:r>
            <a:r>
              <a:rPr lang="ru-RU" sz="2000" dirty="0"/>
              <a:t>Правительства </a:t>
            </a:r>
            <a:r>
              <a:rPr lang="ru-RU" sz="2000" dirty="0" smtClean="0"/>
              <a:t>РФ от </a:t>
            </a:r>
            <a:r>
              <a:rPr lang="ru-RU" sz="2000" dirty="0"/>
              <a:t>16.02.2008 </a:t>
            </a:r>
            <a:r>
              <a:rPr lang="ru-RU" sz="2000" dirty="0" smtClean="0"/>
              <a:t>№ 79 </a:t>
            </a:r>
            <a:r>
              <a:rPr lang="ru-RU" sz="2000" dirty="0"/>
              <a:t>«О порядке проведения выборочных статистических наблюдений за деятельностью субъектов малого и среднего предпринимательства</a:t>
            </a:r>
            <a:r>
              <a:rPr lang="ru-RU" sz="2000" dirty="0" smtClean="0"/>
              <a:t>»;</a:t>
            </a:r>
            <a:endParaRPr lang="ru-RU" sz="2000" dirty="0"/>
          </a:p>
          <a:p>
            <a:r>
              <a:rPr lang="ru-RU" sz="2000" dirty="0" smtClean="0"/>
              <a:t>Постановление </a:t>
            </a:r>
            <a:r>
              <a:rPr lang="ru-RU" sz="2000" dirty="0"/>
              <a:t>Правительства </a:t>
            </a:r>
            <a:r>
              <a:rPr lang="ru-RU" sz="2000" dirty="0" smtClean="0"/>
              <a:t>РФ от </a:t>
            </a:r>
            <a:r>
              <a:rPr lang="ru-RU" sz="2000" dirty="0"/>
              <a:t>26.12.2017 </a:t>
            </a:r>
            <a:r>
              <a:rPr lang="ru-RU" sz="2000" dirty="0" smtClean="0"/>
              <a:t>№ 1649 </a:t>
            </a:r>
            <a:r>
              <a:rPr lang="ru-RU" sz="2000" dirty="0"/>
              <a:t>«О внесении изменений в правила проведения выборочных статистических обследований за деятельностью субъектов малого и среднего предпринимательства».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9807" y="355928"/>
            <a:ext cx="11604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5648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Важность разработки показателей по малому предпринимательству</a:t>
            </a: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60375" y="921919"/>
            <a:ext cx="10954987" cy="2091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Для разработки макроэкономических показателей</a:t>
            </a:r>
          </a:p>
          <a:p>
            <a:r>
              <a:rPr lang="ru-RU" sz="2000" dirty="0" smtClean="0"/>
              <a:t>Для обеспечения данными прогнозирования, планирования и мониторинга регионального развития</a:t>
            </a:r>
          </a:p>
          <a:p>
            <a:r>
              <a:rPr lang="ru-RU" sz="2000" dirty="0" smtClean="0"/>
              <a:t>Для системы индикаторов оценки эффективности органов исполнительной власти</a:t>
            </a:r>
          </a:p>
          <a:p>
            <a:r>
              <a:rPr lang="ru-RU" sz="2000" dirty="0" smtClean="0"/>
              <a:t>Для идентификации предприятий занижающих оплату труда (ФНС)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20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Типы статистических обследований</a:t>
            </a:r>
          </a:p>
        </p:txBody>
      </p:sp>
      <p:sp>
        <p:nvSpPr>
          <p:cNvPr id="20" name="Объект 2"/>
          <p:cNvSpPr>
            <a:spLocks noGrp="1"/>
          </p:cNvSpPr>
          <p:nvPr>
            <p:ph idx="1"/>
          </p:nvPr>
        </p:nvSpPr>
        <p:spPr>
          <a:xfrm>
            <a:off x="460375" y="1469571"/>
            <a:ext cx="10943112" cy="4525963"/>
          </a:xfrm>
        </p:spPr>
        <p:txBody>
          <a:bodyPr>
            <a:normAutofit/>
          </a:bodyPr>
          <a:lstStyle/>
          <a:p>
            <a:r>
              <a:rPr lang="ru-RU" b="1" u="sng" dirty="0"/>
              <a:t>Сплошные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деятельностью субъектов малого и </a:t>
            </a:r>
            <a:r>
              <a:rPr lang="ru-RU" dirty="0" smtClean="0"/>
              <a:t>среднего предпринимательства </a:t>
            </a:r>
            <a:r>
              <a:rPr lang="ru-RU" dirty="0"/>
              <a:t>проводятся один </a:t>
            </a:r>
            <a:r>
              <a:rPr lang="ru-RU" b="1" dirty="0"/>
              <a:t>раз в </a:t>
            </a:r>
            <a:r>
              <a:rPr lang="ru-RU" b="1" dirty="0" smtClean="0"/>
              <a:t>5 лет</a:t>
            </a:r>
            <a:endParaRPr lang="ru-RU" dirty="0"/>
          </a:p>
          <a:p>
            <a:r>
              <a:rPr lang="ru-RU" b="1" u="sng" dirty="0"/>
              <a:t>Выборочные </a:t>
            </a:r>
            <a:endParaRPr lang="ru-RU" b="1" u="sng" dirty="0" smtClean="0"/>
          </a:p>
          <a:p>
            <a:pPr marL="0" indent="0">
              <a:buNone/>
            </a:pPr>
            <a:r>
              <a:rPr lang="ru-RU" dirty="0" smtClean="0"/>
              <a:t>проводятся </a:t>
            </a:r>
            <a:r>
              <a:rPr lang="ru-RU" dirty="0"/>
              <a:t>путем ежемесячных и (или) ежеквартальных обследований деятельности малых предприятий </a:t>
            </a:r>
            <a:r>
              <a:rPr lang="ru-RU" dirty="0" smtClean="0"/>
              <a:t>(за исключением </a:t>
            </a:r>
            <a:r>
              <a:rPr lang="ru-RU" dirty="0" err="1" smtClean="0"/>
              <a:t>микропредприятий</a:t>
            </a:r>
            <a:r>
              <a:rPr lang="ru-RU" dirty="0" smtClean="0"/>
              <a:t>) и средних предприятий, и </a:t>
            </a:r>
            <a:r>
              <a:rPr lang="ru-RU" dirty="0"/>
              <a:t>путем ежегодных обследований деятельности </a:t>
            </a:r>
            <a:r>
              <a:rPr lang="ru-RU" dirty="0" err="1" smtClean="0"/>
              <a:t>микропредприятий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8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статистические формы</a:t>
            </a:r>
            <a:b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выборочного наблюдения:</a:t>
            </a:r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1110936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– </a:t>
            </a:r>
            <a:r>
              <a:rPr lang="ru-RU" b="1" dirty="0"/>
              <a:t>№ ПМ </a:t>
            </a:r>
            <a:r>
              <a:rPr lang="ru-RU" dirty="0"/>
              <a:t>«Сведения об основных показателях деятельности малого предприятия</a:t>
            </a:r>
            <a:r>
              <a:rPr lang="ru-RU" dirty="0" smtClean="0"/>
              <a:t>»);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b="1" dirty="0"/>
              <a:t>№ МП(микро)</a:t>
            </a:r>
            <a:r>
              <a:rPr lang="ru-RU" dirty="0"/>
              <a:t> «Сведения об основных показателях деятельности </a:t>
            </a:r>
            <a:r>
              <a:rPr lang="ru-RU" dirty="0" err="1"/>
              <a:t>микропредприятия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b="1" dirty="0"/>
              <a:t>№ 1-ИП</a:t>
            </a:r>
            <a:r>
              <a:rPr lang="ru-RU" dirty="0"/>
              <a:t> «Сведения об основных показателях деятельности индивидуального предпринимателя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5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13184" y="332656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Формирование выборочной совокупности</a:t>
            </a:r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460375" y="1650282"/>
            <a:ext cx="10760739" cy="4525963"/>
          </a:xfrm>
        </p:spPr>
        <p:txBody>
          <a:bodyPr>
            <a:normAutofit/>
          </a:bodyPr>
          <a:lstStyle/>
          <a:p>
            <a:r>
              <a:rPr lang="ru-RU" dirty="0"/>
              <a:t>происходит на федеральном уровне (в Росстате). </a:t>
            </a:r>
            <a:endParaRPr lang="ru-RU" dirty="0" smtClean="0"/>
          </a:p>
          <a:p>
            <a:r>
              <a:rPr lang="ru-RU" dirty="0"/>
              <a:t>попадание предприятий в выборку зависит от ряда </a:t>
            </a:r>
            <a:r>
              <a:rPr lang="ru-RU" dirty="0" smtClean="0"/>
              <a:t>факторов: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основного </a:t>
            </a:r>
            <a:r>
              <a:rPr lang="ru-RU" dirty="0"/>
              <a:t>вида экономической деятельности, заявленного при регистрации,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от </a:t>
            </a:r>
            <a:r>
              <a:rPr lang="ru-RU" dirty="0" err="1"/>
              <a:t>нетипичности</a:t>
            </a:r>
            <a:r>
              <a:rPr lang="ru-RU" dirty="0"/>
              <a:t> респондента.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8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78598" y="617538"/>
            <a:ext cx="11359220" cy="10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Актуализация контактных данных:</a:t>
            </a:r>
            <a:endParaRPr lang="ru-RU" sz="3200" dirty="0">
              <a:solidFill>
                <a:srgbClr val="56489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Объект 2"/>
          <p:cNvSpPr>
            <a:spLocks noGrp="1"/>
          </p:cNvSpPr>
          <p:nvPr>
            <p:ph idx="1"/>
          </p:nvPr>
        </p:nvSpPr>
        <p:spPr>
          <a:xfrm>
            <a:off x="307975" y="1615388"/>
            <a:ext cx="11175588" cy="15671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sz="3200" dirty="0" smtClean="0"/>
              <a:t>Номер телефона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3200" dirty="0" smtClean="0"/>
              <a:t>Адрес электронной почты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3200" dirty="0" smtClean="0"/>
              <a:t>Фактический адрес местонахождения</a:t>
            </a:r>
            <a:endParaRPr lang="ru-RU" sz="3200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0375" y="3465959"/>
            <a:ext cx="11175588" cy="2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Официальный сайт Пермьстата: </a:t>
            </a:r>
            <a:r>
              <a:rPr lang="en-US" sz="3200" dirty="0" smtClean="0"/>
              <a:t>permstat.gks.ru</a:t>
            </a:r>
            <a:r>
              <a:rPr lang="ru-RU" sz="3200" dirty="0" smtClean="0"/>
              <a:t>/главная </a:t>
            </a:r>
            <a:r>
              <a:rPr lang="ru-RU" sz="3200" dirty="0"/>
              <a:t>страница/респондентам/информация для респондентов/справка о контактной </a:t>
            </a:r>
            <a:r>
              <a:rPr lang="ru-RU" sz="3200" dirty="0" smtClean="0"/>
              <a:t>информации</a:t>
            </a:r>
            <a:endParaRPr lang="ru-RU" sz="3200" dirty="0"/>
          </a:p>
          <a:p>
            <a:r>
              <a:rPr lang="ru-RU" sz="3200" dirty="0" smtClean="0"/>
              <a:t>Письмо </a:t>
            </a:r>
            <a:r>
              <a:rPr lang="ru-RU" sz="3200" dirty="0"/>
              <a:t>в </a:t>
            </a:r>
            <a:r>
              <a:rPr lang="ru-RU" sz="3200" dirty="0" smtClean="0"/>
              <a:t>Пермьстат </a:t>
            </a:r>
            <a:r>
              <a:rPr lang="en-US" sz="3200" dirty="0" smtClean="0"/>
              <a:t>P59_Permstat@gks.ru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0093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60375" y="898607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проблемы при составлении отчетов</a:t>
            </a:r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360631" y="2169066"/>
            <a:ext cx="11047413" cy="3079828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Непонимание среднесписочной численности работников</a:t>
            </a:r>
          </a:p>
          <a:p>
            <a:r>
              <a:rPr lang="ru-RU" sz="2400" dirty="0" smtClean="0"/>
              <a:t>Ошибки при расчете количества отработанных работниками списочного состава человеко-часов: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- </a:t>
            </a:r>
            <a:r>
              <a:rPr lang="ru-RU" sz="2400" b="1" dirty="0" smtClean="0"/>
              <a:t>включаются</a:t>
            </a:r>
            <a:r>
              <a:rPr lang="ru-RU" sz="2400" dirty="0" smtClean="0"/>
              <a:t> фактически отработанные работниками часы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- </a:t>
            </a:r>
            <a:r>
              <a:rPr lang="ru-RU" sz="2400" b="1" dirty="0" smtClean="0"/>
              <a:t>не включаются</a:t>
            </a:r>
            <a:r>
              <a:rPr lang="ru-RU" sz="2400" dirty="0" smtClean="0"/>
              <a:t> время нахождения в отпусках, время болезни, простоя,  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повышения квалификации работников с отрывом от работы и т.д.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5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6" descr="Гадать онлайн Да-Нет | Клуб Тар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руг камеры Rec иллюстрация вектора. иллюстрации насчитывающей камеры -  1359094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ᐈ Любопытство фотографии, фото смешные картинки про любопытство | скачать  на Depositphotos®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https://pruffme.com/assets/smiles/smiles3-01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" y="6291097"/>
            <a:ext cx="12192000" cy="6634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95721" y="6379953"/>
            <a:ext cx="146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#</a:t>
            </a:r>
            <a:r>
              <a:rPr lang="ru-RU" b="1" dirty="0">
                <a:latin typeface="Century Gothic" panose="020B0502020202020204" pitchFamily="34" charset="0"/>
              </a:rPr>
              <a:t>Ф1конфа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57"/>
          <a:stretch/>
        </p:blipFill>
        <p:spPr>
          <a:xfrm>
            <a:off x="0" y="6295603"/>
            <a:ext cx="10398265" cy="596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665692" y="6295603"/>
            <a:ext cx="987228" cy="562397"/>
          </a:xfrm>
          <a:prstGeom prst="rect">
            <a:avLst/>
          </a:prstGeom>
          <a:solidFill>
            <a:srgbClr val="564895"/>
          </a:solidFill>
          <a:ln>
            <a:solidFill>
              <a:srgbClr val="5648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69"/>
          <a:stretch/>
        </p:blipFill>
        <p:spPr>
          <a:xfrm>
            <a:off x="3944463" y="6379953"/>
            <a:ext cx="448935" cy="43066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07975" y="617537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648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проблемы при составлении отчетов</a:t>
            </a:r>
          </a:p>
        </p:txBody>
      </p:sp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307975" y="1914315"/>
            <a:ext cx="11211090" cy="4465638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Включение в социальные выплаты </a:t>
            </a:r>
            <a:r>
              <a:rPr lang="ru-RU" sz="2400" u="sng" dirty="0" smtClean="0"/>
              <a:t>несоответствующих</a:t>
            </a:r>
            <a:r>
              <a:rPr lang="ru-RU" sz="2400" dirty="0" smtClean="0"/>
              <a:t> категорий: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- пособия и другие выплаты за счет средств государственных внебюджетных фондов (пособия по временной нетрудоспособности, по беременности и родам, при рождении ребенка, по уходу за ребенком, оплата санаторно-курортного лечения и оздоровления работников и т.д.)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400" dirty="0"/>
              <a:t>К</a:t>
            </a:r>
            <a:r>
              <a:rPr lang="ru-RU" sz="2400" dirty="0" smtClean="0"/>
              <a:t> выплатам социального характера </a:t>
            </a:r>
            <a:r>
              <a:rPr lang="ru-RU" sz="2400" u="sng" dirty="0" smtClean="0"/>
              <a:t>относятся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     - выходное пособие при расторжении трудового договора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- единовременные пособия при выходе на пенсию, при увольнении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- компенсация работникам морального вреда за счет средств предприятия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- материальная помощь на медикаменты, рождение  ребенка, погребение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7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5495</TotalTime>
  <Words>683</Words>
  <Application>Microsoft Office PowerPoint</Application>
  <PresentationFormat>Произвольный</PresentationFormat>
  <Paragraphs>100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Типы статистических обследований</vt:lpstr>
      <vt:lpstr>Основные статистические формы выборочного наблюдения:</vt:lpstr>
      <vt:lpstr>Формирование выборочной совокупности</vt:lpstr>
      <vt:lpstr>Актуализация контактных данных:</vt:lpstr>
      <vt:lpstr>Основные проблемы при составлении отчетов</vt:lpstr>
      <vt:lpstr>Основные проблемы при составлении отчетов</vt:lpstr>
      <vt:lpstr>Основные проблемы при составлении отчетов</vt:lpstr>
      <vt:lpstr>Основные проблемы при составлении отчетов</vt:lpstr>
      <vt:lpstr>Административное делопроизводство согласно ст.13.19. КоАП РФ</vt:lpstr>
      <vt:lpstr>Предоставление статистических данных 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Климачева Екатерина</dc:creator>
  <cp:lastModifiedBy>Чащина-Ширинкина Анна Александровна</cp:lastModifiedBy>
  <cp:revision>283</cp:revision>
  <cp:lastPrinted>2020-12-08T04:12:26Z</cp:lastPrinted>
  <dcterms:created xsi:type="dcterms:W3CDTF">2020-10-15T11:31:02Z</dcterms:created>
  <dcterms:modified xsi:type="dcterms:W3CDTF">2021-12-03T09:19:18Z</dcterms:modified>
</cp:coreProperties>
</file>